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FA25DE-CD81-4D9F-AB9A-EBAB0C0A58BA}"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235E6-3810-422B-8FE9-43C55F44EBC1}"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FA25DE-CD81-4D9F-AB9A-EBAB0C0A58BA}"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235E6-3810-422B-8FE9-43C55F44EBC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FA25DE-CD81-4D9F-AB9A-EBAB0C0A58BA}"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235E6-3810-422B-8FE9-43C55F44EBC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FA25DE-CD81-4D9F-AB9A-EBAB0C0A58BA}"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235E6-3810-422B-8FE9-43C55F44EBC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FA25DE-CD81-4D9F-AB9A-EBAB0C0A58BA}"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235E6-3810-422B-8FE9-43C55F44EBC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9FA25DE-CD81-4D9F-AB9A-EBAB0C0A58BA}"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235E6-3810-422B-8FE9-43C55F44EBC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FA25DE-CD81-4D9F-AB9A-EBAB0C0A58BA}" type="datetimeFigureOut">
              <a:rPr lang="en-US" smtClean="0"/>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4235E6-3810-422B-8FE9-43C55F44EBC1}"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FA25DE-CD81-4D9F-AB9A-EBAB0C0A58BA}" type="datetimeFigureOut">
              <a:rPr lang="en-US" smtClean="0"/>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4235E6-3810-422B-8FE9-43C55F44EBC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A25DE-CD81-4D9F-AB9A-EBAB0C0A58BA}" type="datetimeFigureOut">
              <a:rPr lang="en-US" smtClean="0"/>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4235E6-3810-422B-8FE9-43C55F44EBC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A25DE-CD81-4D9F-AB9A-EBAB0C0A58BA}"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235E6-3810-422B-8FE9-43C55F44EBC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A25DE-CD81-4D9F-AB9A-EBAB0C0A58BA}"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235E6-3810-422B-8FE9-43C55F44EBC1}"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9FA25DE-CD81-4D9F-AB9A-EBAB0C0A58BA}" type="datetimeFigureOut">
              <a:rPr lang="en-US" smtClean="0"/>
              <a:t>1/13/2021</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94235E6-3810-422B-8FE9-43C55F44EBC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3688" y="5517232"/>
            <a:ext cx="5637010" cy="882119"/>
          </a:xfrm>
        </p:spPr>
        <p:txBody>
          <a:bodyPr>
            <a:normAutofit/>
          </a:bodyPr>
          <a:lstStyle/>
          <a:p>
            <a:pPr algn="ctr"/>
            <a:r>
              <a:rPr lang="mn-MN" dirty="0" smtClean="0">
                <a:solidFill>
                  <a:schemeClr val="accent1">
                    <a:lumMod val="50000"/>
                  </a:schemeClr>
                </a:solidFill>
                <a:latin typeface="Arial" panose="020B0604020202020204" pitchFamily="34" charset="0"/>
                <a:cs typeface="Arial" panose="020B0604020202020204" pitchFamily="34" charset="0"/>
              </a:rPr>
              <a:t>Улаанбаатар хот </a:t>
            </a:r>
          </a:p>
          <a:p>
            <a:pPr algn="ctr"/>
            <a:r>
              <a:rPr lang="mn-MN" dirty="0" smtClean="0">
                <a:solidFill>
                  <a:schemeClr val="accent1">
                    <a:lumMod val="50000"/>
                  </a:schemeClr>
                </a:solidFill>
                <a:latin typeface="Arial" panose="020B0604020202020204" pitchFamily="34" charset="0"/>
                <a:cs typeface="Arial" panose="020B0604020202020204" pitchFamily="34" charset="0"/>
              </a:rPr>
              <a:t>2021 он</a:t>
            </a:r>
            <a:endParaRPr lang="en-US" dirty="0">
              <a:solidFill>
                <a:schemeClr val="accent1">
                  <a:lumMod val="50000"/>
                </a:schemeClr>
              </a:solidFill>
              <a:latin typeface="Arial" panose="020B0604020202020204" pitchFamily="34" charset="0"/>
              <a:cs typeface="Arial" panose="020B0604020202020204" pitchFamily="34" charset="0"/>
            </a:endParaRPr>
          </a:p>
        </p:txBody>
      </p:sp>
      <p:sp>
        <p:nvSpPr>
          <p:cNvPr id="4" name="Title 3"/>
          <p:cNvSpPr>
            <a:spLocks noGrp="1"/>
          </p:cNvSpPr>
          <p:nvPr>
            <p:ph type="ctrTitle"/>
          </p:nvPr>
        </p:nvSpPr>
        <p:spPr>
          <a:xfrm>
            <a:off x="1115616" y="2708920"/>
            <a:ext cx="7175351" cy="1793167"/>
          </a:xfrm>
        </p:spPr>
        <p:txBody>
          <a:bodyPr/>
          <a:lstStyle/>
          <a:p>
            <a:pPr marL="182880" indent="0" algn="ctr">
              <a:buNone/>
            </a:pPr>
            <a:r>
              <a:rPr lang="mn-MN" sz="4400" dirty="0" smtClean="0">
                <a:solidFill>
                  <a:srgbClr val="003399"/>
                </a:solidFill>
                <a:effectLst>
                  <a:outerShdw blurRad="38100" dist="38100" dir="2700000" algn="tl">
                    <a:srgbClr val="000000">
                      <a:alpha val="43137"/>
                    </a:srgbClr>
                  </a:outerShdw>
                  <a:reflection blurRad="6350" stA="55000" endA="300" endPos="45500" dir="5400000" sy="-100000" algn="bl" rotWithShape="0"/>
                </a:effectLst>
                <a:latin typeface="Arial" panose="020B0604020202020204" pitchFamily="34" charset="0"/>
                <a:cs typeface="Arial" panose="020B0604020202020204" pitchFamily="34" charset="0"/>
              </a:rPr>
              <a:t>МОНГОЛЫН ХҮҮХДИЙН УРЛАН БҮТЭЭХ ТӨВ</a:t>
            </a:r>
            <a:endParaRPr lang="en-US" sz="4400" dirty="0">
              <a:solidFill>
                <a:srgbClr val="003399"/>
              </a:solidFill>
              <a:effectLst>
                <a:outerShdw blurRad="38100" dist="38100" dir="2700000" algn="tl">
                  <a:srgbClr val="000000">
                    <a:alpha val="43137"/>
                  </a:srgbClr>
                </a:outerShdw>
                <a:reflection blurRad="6350" stA="55000" endA="300" endPos="45500" dir="5400000" sy="-100000" algn="bl" rotWithShape="0"/>
              </a:effectLst>
              <a:latin typeface="Arial" panose="020B0604020202020204" pitchFamily="34" charset="0"/>
              <a:cs typeface="Arial" panose="020B0604020202020204" pitchFamily="34" charset="0"/>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1094" t="9507" r="9180" b="8667"/>
          <a:stretch/>
        </p:blipFill>
        <p:spPr>
          <a:xfrm>
            <a:off x="3707904" y="692696"/>
            <a:ext cx="1578768" cy="1554956"/>
          </a:xfrm>
          <a:prstGeom prst="ellipse">
            <a:avLst/>
          </a:prstGeom>
        </p:spPr>
      </p:pic>
    </p:spTree>
    <p:extLst>
      <p:ext uri="{BB962C8B-B14F-4D97-AF65-F5344CB8AC3E}">
        <p14:creationId xmlns:p14="http://schemas.microsoft.com/office/powerpoint/2010/main" val="242301412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620688"/>
            <a:ext cx="2854436" cy="369332"/>
          </a:xfrm>
          <a:prstGeom prst="rect">
            <a:avLst/>
          </a:prstGeom>
        </p:spPr>
        <p:txBody>
          <a:bodyPr wrap="none">
            <a:spAutoFit/>
          </a:bodyPr>
          <a:lstStyle/>
          <a:p>
            <a:r>
              <a:rPr lang="mn-MN" b="1" i="1" dirty="0" smtClean="0">
                <a:latin typeface="Arial" panose="020B0604020202020204" pitchFamily="34" charset="0"/>
                <a:cs typeface="Arial" panose="020B0604020202020204" pitchFamily="34" charset="0"/>
              </a:rPr>
              <a:t>Албан хэрэг хөтлөлт:</a:t>
            </a:r>
            <a:endParaRPr lang="en-US" b="1" i="1" dirty="0">
              <a:latin typeface="Arial" panose="020B0604020202020204" pitchFamily="34" charset="0"/>
              <a:cs typeface="Arial" panose="020B0604020202020204" pitchFamily="34" charset="0"/>
            </a:endParaRPr>
          </a:p>
        </p:txBody>
      </p:sp>
      <p:sp>
        <p:nvSpPr>
          <p:cNvPr id="5" name="Rectangle 4"/>
          <p:cNvSpPr/>
          <p:nvPr/>
        </p:nvSpPr>
        <p:spPr>
          <a:xfrm>
            <a:off x="885875" y="2436811"/>
            <a:ext cx="972382" cy="369332"/>
          </a:xfrm>
          <a:prstGeom prst="rect">
            <a:avLst/>
          </a:prstGeom>
        </p:spPr>
        <p:txBody>
          <a:bodyPr wrap="none">
            <a:spAutoFit/>
          </a:bodyPr>
          <a:lstStyle/>
          <a:p>
            <a:r>
              <a:rPr lang="mn-MN" b="1" i="1" dirty="0" smtClean="0">
                <a:latin typeface="Arial" panose="020B0604020202020204" pitchFamily="34" charset="0"/>
                <a:cs typeface="Arial" panose="020B0604020202020204" pitchFamily="34" charset="0"/>
              </a:rPr>
              <a:t>Архив:</a:t>
            </a:r>
            <a:endParaRPr lang="en-US" b="1" i="1" dirty="0">
              <a:latin typeface="Arial" panose="020B0604020202020204" pitchFamily="34" charset="0"/>
              <a:cs typeface="Arial" panose="020B0604020202020204" pitchFamily="34" charset="0"/>
            </a:endParaRPr>
          </a:p>
        </p:txBody>
      </p:sp>
      <p:sp>
        <p:nvSpPr>
          <p:cNvPr id="6" name="Rectangle 5"/>
          <p:cNvSpPr/>
          <p:nvPr/>
        </p:nvSpPr>
        <p:spPr>
          <a:xfrm>
            <a:off x="899592" y="4077072"/>
            <a:ext cx="2016706" cy="369332"/>
          </a:xfrm>
          <a:prstGeom prst="rect">
            <a:avLst/>
          </a:prstGeom>
        </p:spPr>
        <p:txBody>
          <a:bodyPr wrap="none">
            <a:spAutoFit/>
          </a:bodyPr>
          <a:lstStyle/>
          <a:p>
            <a:r>
              <a:rPr lang="mn-MN" b="1" i="1" dirty="0" smtClean="0">
                <a:latin typeface="Arial" panose="020B0604020202020204" pitchFamily="34" charset="0"/>
                <a:cs typeface="Arial" panose="020B0604020202020204" pitchFamily="34" charset="0"/>
              </a:rPr>
              <a:t>Ил тод байдал:</a:t>
            </a:r>
            <a:endParaRPr lang="en-US" b="1" i="1" dirty="0">
              <a:latin typeface="Arial" panose="020B0604020202020204" pitchFamily="34" charset="0"/>
              <a:cs typeface="Arial" panose="020B0604020202020204" pitchFamily="34" charset="0"/>
            </a:endParaRPr>
          </a:p>
        </p:txBody>
      </p:sp>
      <p:sp>
        <p:nvSpPr>
          <p:cNvPr id="7" name="Rectangle 6"/>
          <p:cNvSpPr/>
          <p:nvPr/>
        </p:nvSpPr>
        <p:spPr>
          <a:xfrm>
            <a:off x="1187624" y="997541"/>
            <a:ext cx="7056784" cy="1200329"/>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Албан хэрэг хөтлөлтийн үйл ажиллагаа нэгдсэн удирдлагаар хангаж, “UB.ERP” системийн Edoc, Өргөдөл гомдол, Тайлан судалгаа,</a:t>
            </a:r>
            <a:r>
              <a:rPr lang="mn-MN" b="1" dirty="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дэд системүүдийн ашиглалтыг бүрэн хариуцаж ажиллах</a:t>
            </a:r>
            <a:endParaRPr lang="en-US" dirty="0">
              <a:latin typeface="Arial" panose="020B0604020202020204" pitchFamily="34" charset="0"/>
              <a:cs typeface="Arial" panose="020B0604020202020204" pitchFamily="34" charset="0"/>
            </a:endParaRPr>
          </a:p>
        </p:txBody>
      </p:sp>
      <p:sp>
        <p:nvSpPr>
          <p:cNvPr id="8" name="Rectangle 7"/>
          <p:cNvSpPr/>
          <p:nvPr/>
        </p:nvSpPr>
        <p:spPr>
          <a:xfrm>
            <a:off x="1187624" y="2795109"/>
            <a:ext cx="7056784" cy="923330"/>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Архивын үйл ажиллагааг зааврын дагуу хөтлөн явуулж, “UB.ERP” системийн Archive eDoc дэд системийн ашиглалтыг бүрэн хариуцаж ажиллах</a:t>
            </a:r>
            <a:endParaRPr lang="en-US" dirty="0">
              <a:latin typeface="Arial" panose="020B0604020202020204" pitchFamily="34" charset="0"/>
              <a:cs typeface="Arial" panose="020B0604020202020204" pitchFamily="34" charset="0"/>
            </a:endParaRPr>
          </a:p>
        </p:txBody>
      </p:sp>
      <p:sp>
        <p:nvSpPr>
          <p:cNvPr id="9" name="Rectangle 8"/>
          <p:cNvSpPr/>
          <p:nvPr/>
        </p:nvSpPr>
        <p:spPr>
          <a:xfrm>
            <a:off x="1187624" y="4493035"/>
            <a:ext cx="7056784" cy="923330"/>
          </a:xfrm>
          <a:prstGeom prst="rect">
            <a:avLst/>
          </a:prstGeom>
        </p:spPr>
        <p:txBody>
          <a:bodyPr wrap="square">
            <a:spAutoFit/>
          </a:bodyPr>
          <a:lstStyle/>
          <a:p>
            <a:pPr algn="just"/>
            <a:r>
              <a:rPr lang="mn-MN" dirty="0" smtClean="0">
                <a:latin typeface="Arial" panose="020B0604020202020204" pitchFamily="34" charset="0"/>
                <a:cs typeface="Arial" panose="020B0604020202020204" pitchFamily="34" charset="0"/>
              </a:rPr>
              <a:t>Байгууллагын </a:t>
            </a:r>
            <a:r>
              <a:rPr lang="mn-MN" dirty="0">
                <a:latin typeface="Arial" panose="020B0604020202020204" pitchFamily="34" charset="0"/>
                <a:cs typeface="Arial" panose="020B0604020202020204" pitchFamily="34" charset="0"/>
              </a:rPr>
              <a:t>мэдээллийн самбар болон цахим хуудсанд баяжилтыг тогтмол хийх, ил тод байдлыг илтгэх шалгуур үзүүлэлтийг хангаж ажиллах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941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771800" y="2060848"/>
            <a:ext cx="5472608" cy="129614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45720" indent="0" algn="ctr">
              <a:buNone/>
            </a:pPr>
            <a:r>
              <a:rPr lang="mn-MN" sz="3200" b="1" dirty="0" smtClean="0">
                <a:solidFill>
                  <a:srgbClr val="002060"/>
                </a:solidFill>
                <a:latin typeface="Arial" panose="020B0604020202020204" pitchFamily="34" charset="0"/>
                <a:cs typeface="Arial" panose="020B0604020202020204" pitchFamily="34" charset="0"/>
              </a:rPr>
              <a:t>АНХААРАЛ ТАВЬСАНД БАЯРЛАЛАА</a:t>
            </a:r>
            <a:endParaRPr lang="en-US" sz="3200" b="1" dirty="0">
              <a:solidFill>
                <a:srgbClr val="002060"/>
              </a:solidFill>
              <a:latin typeface="Arial" panose="020B0604020202020204" pitchFamily="34" charset="0"/>
              <a:cs typeface="Arial" panose="020B0604020202020204" pitchFamily="34" charset="0"/>
            </a:endParaRPr>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578" y="1268760"/>
            <a:ext cx="2585355" cy="36756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5713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053"/>
                                        </p:tgtEl>
                                        <p:attrNameLst>
                                          <p:attrName>style.visibility</p:attrName>
                                        </p:attrNameLst>
                                      </p:cBhvr>
                                      <p:to>
                                        <p:strVal val="visible"/>
                                      </p:to>
                                    </p:set>
                                    <p:anim calcmode="lin" valueType="num">
                                      <p:cBhvr additive="base">
                                        <p:cTn id="14" dur="500" fill="hold"/>
                                        <p:tgtEl>
                                          <p:spTgt spid="2053"/>
                                        </p:tgtEl>
                                        <p:attrNameLst>
                                          <p:attrName>ppt_x</p:attrName>
                                        </p:attrNameLst>
                                      </p:cBhvr>
                                      <p:tavLst>
                                        <p:tav tm="0">
                                          <p:val>
                                            <p:strVal val="#ppt_x"/>
                                          </p:val>
                                        </p:tav>
                                        <p:tav tm="100000">
                                          <p:val>
                                            <p:strVal val="#ppt_x"/>
                                          </p:val>
                                        </p:tav>
                                      </p:tavLst>
                                    </p:anim>
                                    <p:anim calcmode="lin" valueType="num">
                                      <p:cBhvr additive="base">
                                        <p:cTn id="15"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7650" y="3284984"/>
            <a:ext cx="6512511" cy="1143000"/>
          </a:xfrm>
        </p:spPr>
        <p:txBody>
          <a:bodyPr/>
          <a:lstStyle/>
          <a:p>
            <a:pPr marL="0" indent="0" algn="just">
              <a:buNone/>
            </a:pPr>
            <a:r>
              <a:rPr lang="mn-MN" sz="1800" dirty="0">
                <a:effectLst/>
                <a:latin typeface="Arial" panose="020B0604020202020204" pitchFamily="34" charset="0"/>
                <a:cs typeface="Arial" panose="020B0604020202020204" pitchFamily="34" charset="0"/>
              </a:rPr>
              <a:t>Нийслэлийн алслагдсан дүүрэг хороодод төвийн салбар дугуйланг ажиллуулж, сургалтын чанар хүртээмжийг сайжруулна.</a:t>
            </a:r>
            <a:endParaRPr lang="en-US" sz="1800" dirty="0">
              <a:latin typeface="Arial" panose="020B0604020202020204" pitchFamily="34" charset="0"/>
              <a:cs typeface="Arial" panose="020B0604020202020204" pitchFamily="34" charset="0"/>
            </a:endParaRPr>
          </a:p>
        </p:txBody>
      </p:sp>
      <p:sp>
        <p:nvSpPr>
          <p:cNvPr id="4" name="Title 1"/>
          <p:cNvSpPr txBox="1">
            <a:spLocks/>
          </p:cNvSpPr>
          <p:nvPr/>
        </p:nvSpPr>
        <p:spPr>
          <a:xfrm>
            <a:off x="575556" y="1916832"/>
            <a:ext cx="7672747" cy="1008112"/>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just">
              <a:buFont typeface="Georgia" pitchFamily="18" charset="0"/>
              <a:buNone/>
            </a:pPr>
            <a:r>
              <a:rPr lang="mn-MN" sz="1800" dirty="0" smtClean="0">
                <a:effectLst/>
                <a:latin typeface="Arial" panose="020B0604020202020204" pitchFamily="34" charset="0"/>
                <a:cs typeface="Arial" panose="020B0604020202020204" pitchFamily="34" charset="0"/>
              </a:rPr>
              <a:t>НИЙСЛЭЛИЙН ЗАСАГ ДАРГА БӨГӨӨД УЛААНБААТАР ХОТЫН ЗАХИРАГЧИЙН 2020-2024 ОНЫ ҮЙЛ АЖИЛЛАГААНЫ ХӨТӨЛБӨРИЙГ ХЭРЭГЖҮҮЛЭХ ХҮРЭЭНД:</a:t>
            </a:r>
            <a:r>
              <a:rPr lang="en-US" sz="1800" dirty="0" smtClean="0">
                <a:effectLst/>
                <a:latin typeface="Arial" panose="020B0604020202020204" pitchFamily="34" charset="0"/>
                <a:cs typeface="Arial" panose="020B0604020202020204" pitchFamily="34" charset="0"/>
              </a:rPr>
              <a:t/>
            </a:r>
            <a:br>
              <a:rPr lang="en-US" sz="1800" dirty="0" smtClean="0">
                <a:effectLst/>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
        <p:nvSpPr>
          <p:cNvPr id="5" name="Title 1"/>
          <p:cNvSpPr txBox="1">
            <a:spLocks/>
          </p:cNvSpPr>
          <p:nvPr/>
        </p:nvSpPr>
        <p:spPr>
          <a:xfrm>
            <a:off x="1697650" y="4653136"/>
            <a:ext cx="6550653" cy="194421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just">
              <a:buNone/>
            </a:pPr>
            <a:r>
              <a:rPr lang="mn-MN" sz="1800" i="1" dirty="0">
                <a:effectLst/>
              </a:rPr>
              <a:t>Нийслэлийн эдийн засаг, нийгмийг 2021 онд хөгжүүлэх үндсэн чиглэлийн 4.110. Нийслэлийн алслагдсан дүүрэг хороодод төвийн салбар дугуйланг өргөжүүлж, сургалтын чанар хүртээмжийг нэмэгдүүлнэ” </a:t>
            </a:r>
            <a:r>
              <a:rPr lang="mn-MN" sz="1800" i="1" dirty="0" smtClean="0">
                <a:effectLst/>
              </a:rPr>
              <a:t>Сургалтыг хагас жилд 1 удаа явуулах.</a:t>
            </a:r>
            <a:endParaRPr lang="en-US" sz="1800" dirty="0">
              <a:latin typeface="Arial" panose="020B0604020202020204" pitchFamily="34" charset="0"/>
              <a:cs typeface="Arial" panose="020B0604020202020204" pitchFamily="34" charset="0"/>
            </a:endParaRPr>
          </a:p>
        </p:txBody>
      </p:sp>
      <p:sp>
        <p:nvSpPr>
          <p:cNvPr id="8" name="Rectangle 7"/>
          <p:cNvSpPr/>
          <p:nvPr/>
        </p:nvSpPr>
        <p:spPr>
          <a:xfrm>
            <a:off x="1090167" y="2924944"/>
            <a:ext cx="3323217" cy="369332"/>
          </a:xfrm>
          <a:prstGeom prst="rect">
            <a:avLst/>
          </a:prstGeom>
        </p:spPr>
        <p:txBody>
          <a:bodyPr wrap="none">
            <a:spAutoFit/>
          </a:bodyPr>
          <a:lstStyle/>
          <a:p>
            <a:r>
              <a:rPr lang="mn-MN" b="1" dirty="0" smtClean="0">
                <a:latin typeface="Arial" panose="020B0604020202020204" pitchFamily="34" charset="0"/>
                <a:cs typeface="Arial" panose="020B0604020202020204" pitchFamily="34" charset="0"/>
              </a:rPr>
              <a:t>Гүйцэтгэлийн зорилт №1.1</a:t>
            </a:r>
            <a:r>
              <a:rPr lang="mn-MN"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9" name="Rectangle 8"/>
          <p:cNvSpPr/>
          <p:nvPr/>
        </p:nvSpPr>
        <p:spPr>
          <a:xfrm>
            <a:off x="1055514" y="4302085"/>
            <a:ext cx="4849985" cy="369332"/>
          </a:xfrm>
          <a:prstGeom prst="rect">
            <a:avLst/>
          </a:prstGeom>
        </p:spPr>
        <p:txBody>
          <a:bodyPr wrap="square">
            <a:spAutoFit/>
          </a:bodyPr>
          <a:lstStyle/>
          <a:p>
            <a:r>
              <a:rPr lang="mn-MN" i="1" dirty="0" smtClean="0">
                <a:latin typeface="Arial" panose="020B0604020202020204" pitchFamily="34" charset="0"/>
                <a:cs typeface="Arial" panose="020B0604020202020204" pitchFamily="34" charset="0"/>
              </a:rPr>
              <a:t>Гүйцэтгэлийн зорилтийг хэрэгжүүлэх</a:t>
            </a:r>
            <a:endParaRPr lang="en-US" i="1" dirty="0">
              <a:latin typeface="Arial" panose="020B0604020202020204" pitchFamily="34" charset="0"/>
              <a:cs typeface="Arial" panose="020B0604020202020204" pitchFamily="34" charset="0"/>
            </a:endParaRPr>
          </a:p>
        </p:txBody>
      </p:sp>
      <p:sp>
        <p:nvSpPr>
          <p:cNvPr id="7" name="Rectangle 6"/>
          <p:cNvSpPr/>
          <p:nvPr/>
        </p:nvSpPr>
        <p:spPr>
          <a:xfrm>
            <a:off x="-36512" y="620687"/>
            <a:ext cx="6624736" cy="83099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r">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wrap="square">
            <a:spAutoFit/>
          </a:bodyPr>
          <a:lstStyle/>
          <a:p>
            <a:r>
              <a:rPr lang="mn-MN" sz="2400" b="1" dirty="0" smtClean="0">
                <a:latin typeface="Arial" panose="020B0604020202020204" pitchFamily="34" charset="0"/>
                <a:cs typeface="Arial" panose="020B0604020202020204" pitchFamily="34" charset="0"/>
              </a:rPr>
              <a:t>БОДЛОГЫН </a:t>
            </a:r>
            <a:r>
              <a:rPr lang="mn-MN" sz="2400" b="1" dirty="0">
                <a:latin typeface="Arial" panose="020B0604020202020204" pitchFamily="34" charset="0"/>
                <a:cs typeface="Arial" panose="020B0604020202020204" pitchFamily="34" charset="0"/>
              </a:rPr>
              <a:t>БАРИМТ БИЧИГТ </a:t>
            </a:r>
            <a:br>
              <a:rPr lang="mn-MN" sz="2400" b="1" dirty="0">
                <a:latin typeface="Arial" panose="020B0604020202020204" pitchFamily="34" charset="0"/>
                <a:cs typeface="Arial" panose="020B0604020202020204" pitchFamily="34" charset="0"/>
              </a:rPr>
            </a:br>
            <a:r>
              <a:rPr lang="mn-MN" sz="2400" b="1" dirty="0">
                <a:latin typeface="Arial" panose="020B0604020202020204" pitchFamily="34" charset="0"/>
                <a:cs typeface="Arial" panose="020B0604020202020204" pitchFamily="34" charset="0"/>
              </a:rPr>
              <a:t>ТУСГАГДСАН ЗОРИЛТ, АРГА </a:t>
            </a:r>
            <a:r>
              <a:rPr lang="mn-MN" sz="2400" b="1" dirty="0" smtClean="0">
                <a:latin typeface="Arial" panose="020B0604020202020204" pitchFamily="34" charset="0"/>
                <a:cs typeface="Arial" panose="020B0604020202020204" pitchFamily="34" charset="0"/>
              </a:rPr>
              <a:t>ХЭМЖЭЭ</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7623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81700" y="1772816"/>
            <a:ext cx="3323217" cy="369332"/>
          </a:xfrm>
          <a:prstGeom prst="rect">
            <a:avLst/>
          </a:prstGeom>
        </p:spPr>
        <p:txBody>
          <a:bodyPr wrap="none">
            <a:spAutoFit/>
          </a:bodyPr>
          <a:lstStyle/>
          <a:p>
            <a:r>
              <a:rPr lang="mn-MN" b="1" dirty="0" smtClean="0">
                <a:latin typeface="Arial" panose="020B0604020202020204" pitchFamily="34" charset="0"/>
                <a:cs typeface="Arial" panose="020B0604020202020204" pitchFamily="34" charset="0"/>
              </a:rPr>
              <a:t>Гүйцэтгэлийн зорилт №2.1</a:t>
            </a:r>
            <a:r>
              <a:rPr lang="mn-MN"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6" name="Rectangle 5"/>
          <p:cNvSpPr/>
          <p:nvPr/>
        </p:nvSpPr>
        <p:spPr>
          <a:xfrm>
            <a:off x="881700" y="2699628"/>
            <a:ext cx="4914436" cy="369332"/>
          </a:xfrm>
          <a:prstGeom prst="rect">
            <a:avLst/>
          </a:prstGeom>
        </p:spPr>
        <p:txBody>
          <a:bodyPr wrap="square">
            <a:spAutoFit/>
          </a:bodyPr>
          <a:lstStyle/>
          <a:p>
            <a:r>
              <a:rPr lang="mn-MN" i="1" dirty="0" smtClean="0">
                <a:latin typeface="Arial" panose="020B0604020202020204" pitchFamily="34" charset="0"/>
                <a:cs typeface="Arial" panose="020B0604020202020204" pitchFamily="34" charset="0"/>
              </a:rPr>
              <a:t>Гүйцэтгэлийн зорилтийг хэрэгжүүлэх</a:t>
            </a:r>
            <a:endParaRPr lang="en-US" i="1"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1568365" y="2142148"/>
            <a:ext cx="7000672" cy="720080"/>
          </a:xfrm>
        </p:spPr>
        <p:txBody>
          <a:bodyPr/>
          <a:lstStyle/>
          <a:p>
            <a:pPr marL="0" indent="0" algn="just">
              <a:buNone/>
            </a:pPr>
            <a:r>
              <a:rPr lang="mn-MN" sz="1800" b="0" dirty="0">
                <a:effectLst/>
                <a:latin typeface="Arial" panose="020B0604020202020204" pitchFamily="34" charset="0"/>
                <a:cs typeface="Arial" panose="020B0604020202020204" pitchFamily="34" charset="0"/>
              </a:rPr>
              <a:t>Багшийн мэдлэг, мэргэжлийн ур чадвар, заах аргыг сайжруулах  </a:t>
            </a:r>
            <a:endParaRPr lang="en-US" sz="1800" b="0" dirty="0">
              <a:effectLst/>
              <a:latin typeface="Arial" panose="020B0604020202020204" pitchFamily="34" charset="0"/>
              <a:cs typeface="Arial" panose="020B0604020202020204" pitchFamily="34" charset="0"/>
            </a:endParaRPr>
          </a:p>
        </p:txBody>
      </p:sp>
      <p:sp>
        <p:nvSpPr>
          <p:cNvPr id="8" name="Rectangle 7"/>
          <p:cNvSpPr/>
          <p:nvPr/>
        </p:nvSpPr>
        <p:spPr>
          <a:xfrm>
            <a:off x="1547664" y="2998693"/>
            <a:ext cx="6984776" cy="646331"/>
          </a:xfrm>
          <a:prstGeom prst="rect">
            <a:avLst/>
          </a:prstGeom>
        </p:spPr>
        <p:txBody>
          <a:bodyPr wrap="square">
            <a:spAutoFit/>
          </a:bodyPr>
          <a:lstStyle/>
          <a:p>
            <a:r>
              <a:rPr lang="mn-MN" dirty="0" smtClean="0">
                <a:latin typeface="Arial" panose="020B0604020202020204" pitchFamily="34" charset="0"/>
                <a:cs typeface="Arial" panose="020B0604020202020204" pitchFamily="34" charset="0"/>
              </a:rPr>
              <a:t>Багшийн </a:t>
            </a:r>
            <a:r>
              <a:rPr lang="mn-MN" dirty="0">
                <a:latin typeface="Arial" panose="020B0604020202020204" pitchFamily="34" charset="0"/>
                <a:cs typeface="Arial" panose="020B0604020202020204" pitchFamily="34" charset="0"/>
              </a:rPr>
              <a:t>мэдлэг, мэргэжлийн ур чадвар, заах аргыг сайжруулах зорилгоор сургалт зохион байгуулна.</a:t>
            </a:r>
            <a:endParaRPr lang="en-US" dirty="0">
              <a:latin typeface="Arial" panose="020B0604020202020204" pitchFamily="34" charset="0"/>
              <a:cs typeface="Arial" panose="020B0604020202020204" pitchFamily="34" charset="0"/>
            </a:endParaRPr>
          </a:p>
        </p:txBody>
      </p:sp>
      <p:sp>
        <p:nvSpPr>
          <p:cNvPr id="9" name="Rectangle 8"/>
          <p:cNvSpPr/>
          <p:nvPr/>
        </p:nvSpPr>
        <p:spPr>
          <a:xfrm>
            <a:off x="907976" y="4077072"/>
            <a:ext cx="3323217" cy="369332"/>
          </a:xfrm>
          <a:prstGeom prst="rect">
            <a:avLst/>
          </a:prstGeom>
        </p:spPr>
        <p:txBody>
          <a:bodyPr wrap="none">
            <a:spAutoFit/>
          </a:bodyPr>
          <a:lstStyle/>
          <a:p>
            <a:r>
              <a:rPr lang="mn-MN" b="1" dirty="0" smtClean="0">
                <a:latin typeface="Arial" panose="020B0604020202020204" pitchFamily="34" charset="0"/>
                <a:cs typeface="Arial" panose="020B0604020202020204" pitchFamily="34" charset="0"/>
              </a:rPr>
              <a:t>Гүйцэтгэлийн зорилт №2.</a:t>
            </a:r>
            <a:r>
              <a:rPr lang="en-US" b="1" dirty="0" smtClean="0">
                <a:latin typeface="Arial" panose="020B0604020202020204" pitchFamily="34" charset="0"/>
                <a:cs typeface="Arial" panose="020B0604020202020204" pitchFamily="34" charset="0"/>
              </a:rPr>
              <a:t>2</a:t>
            </a:r>
            <a:r>
              <a:rPr lang="mn-MN"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10" name="Rectangle 9"/>
          <p:cNvSpPr/>
          <p:nvPr/>
        </p:nvSpPr>
        <p:spPr>
          <a:xfrm>
            <a:off x="907976" y="5229200"/>
            <a:ext cx="5104184" cy="369332"/>
          </a:xfrm>
          <a:prstGeom prst="rect">
            <a:avLst/>
          </a:prstGeom>
        </p:spPr>
        <p:txBody>
          <a:bodyPr wrap="square">
            <a:spAutoFit/>
          </a:bodyPr>
          <a:lstStyle/>
          <a:p>
            <a:r>
              <a:rPr lang="mn-MN" i="1" dirty="0" smtClean="0">
                <a:latin typeface="Arial" panose="020B0604020202020204" pitchFamily="34" charset="0"/>
                <a:cs typeface="Arial" panose="020B0604020202020204" pitchFamily="34" charset="0"/>
              </a:rPr>
              <a:t>Гүйцэтгэлийн зорилтийг хэрэгжүүлэх</a:t>
            </a:r>
            <a:endParaRPr lang="en-US" i="1" dirty="0">
              <a:latin typeface="Arial" panose="020B0604020202020204" pitchFamily="34" charset="0"/>
              <a:cs typeface="Arial" panose="020B0604020202020204" pitchFamily="34" charset="0"/>
            </a:endParaRPr>
          </a:p>
        </p:txBody>
      </p:sp>
      <p:sp>
        <p:nvSpPr>
          <p:cNvPr id="11" name="Rectangle 10"/>
          <p:cNvSpPr/>
          <p:nvPr/>
        </p:nvSpPr>
        <p:spPr>
          <a:xfrm>
            <a:off x="1547664" y="4437112"/>
            <a:ext cx="6840760" cy="646331"/>
          </a:xfrm>
          <a:prstGeom prst="rect">
            <a:avLst/>
          </a:prstGeom>
        </p:spPr>
        <p:txBody>
          <a:bodyPr wrap="square">
            <a:spAutoFit/>
          </a:bodyPr>
          <a:lstStyle/>
          <a:p>
            <a:r>
              <a:rPr lang="mn-MN" dirty="0">
                <a:latin typeface="Arial" panose="020B0604020202020204" pitchFamily="34" charset="0"/>
                <a:cs typeface="Arial" panose="020B0604020202020204" pitchFamily="34" charset="0"/>
              </a:rPr>
              <a:t>Хүүхэд багачуудын эрүүл, аюулгүй орчинд сурч боловсрох таатай нөхцлийг бүрдүүлнэ. </a:t>
            </a:r>
            <a:endParaRPr lang="en-US" dirty="0">
              <a:latin typeface="Arial" panose="020B0604020202020204" pitchFamily="34" charset="0"/>
              <a:cs typeface="Arial" panose="020B0604020202020204" pitchFamily="34" charset="0"/>
            </a:endParaRPr>
          </a:p>
        </p:txBody>
      </p:sp>
      <p:sp>
        <p:nvSpPr>
          <p:cNvPr id="12" name="Rectangle 11"/>
          <p:cNvSpPr/>
          <p:nvPr/>
        </p:nvSpPr>
        <p:spPr>
          <a:xfrm>
            <a:off x="1547664" y="5517232"/>
            <a:ext cx="6696744" cy="923330"/>
          </a:xfrm>
          <a:prstGeom prst="rect">
            <a:avLst/>
          </a:prstGeom>
        </p:spPr>
        <p:txBody>
          <a:bodyPr wrap="square">
            <a:spAutoFit/>
          </a:bodyPr>
          <a:lstStyle/>
          <a:p>
            <a:pPr algn="just"/>
            <a:r>
              <a:rPr lang="mn-MN" dirty="0"/>
              <a:t>“Хүүхдэд ээлтэй Урлан” аяныг үргэлжлүүлж, хүүхэд багачуудын эрүүл, аюулгүй орчинд сурч боловсрох таатай нөхцлийг бүрдүүлнэ. </a:t>
            </a:r>
            <a:endParaRPr lang="en-US" dirty="0"/>
          </a:p>
        </p:txBody>
      </p:sp>
      <p:sp>
        <p:nvSpPr>
          <p:cNvPr id="13" name="Rectangle 12"/>
          <p:cNvSpPr/>
          <p:nvPr/>
        </p:nvSpPr>
        <p:spPr>
          <a:xfrm>
            <a:off x="-36512" y="514955"/>
            <a:ext cx="8001834" cy="830997"/>
          </a:xfrm>
          <a:prstGeom prst="rect">
            <a:avLst/>
          </a:prstGeom>
          <a:ln>
            <a:noFill/>
          </a:ln>
          <a:effectLst>
            <a:outerShdw blurRad="190500" dist="228600" dir="2700000" algn="ctr">
              <a:srgbClr val="000000">
                <a:alpha val="30000"/>
              </a:srgbClr>
            </a:outerShdw>
          </a:effectLst>
          <a:scene3d>
            <a:camera prst="orthographicFront"/>
            <a:lightRig rig="glow" dir="tr">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wrap="square">
            <a:spAutoFit/>
          </a:bodyPr>
          <a:lstStyle/>
          <a:p>
            <a:r>
              <a:rPr lang="mn-MN" sz="2400" b="1" dirty="0" smtClean="0">
                <a:latin typeface="Arial" panose="020B0604020202020204" pitchFamily="34" charset="0"/>
                <a:cs typeface="Arial" panose="020B0604020202020204" pitchFamily="34" charset="0"/>
              </a:rPr>
              <a:t>ТӨРИЙН ҮЙЛЧИЛГЭЭНИЙ </a:t>
            </a:r>
            <a:r>
              <a:rPr lang="mn-MN" sz="2400" b="1" dirty="0">
                <a:latin typeface="Arial" panose="020B0604020202020204" pitchFamily="34" charset="0"/>
                <a:cs typeface="Arial" panose="020B0604020202020204" pitchFamily="34" charset="0"/>
              </a:rPr>
              <a:t>ЧАНАР, ХҮРТЭЭМЖИЙГ САЙЖРУУЛАХ ЗОРИЛТ, АРГА ХЭМЖЭЭ</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9567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86414" y="1484784"/>
            <a:ext cx="3515578" cy="369332"/>
          </a:xfrm>
          <a:prstGeom prst="rect">
            <a:avLst/>
          </a:prstGeom>
        </p:spPr>
        <p:txBody>
          <a:bodyPr wrap="none">
            <a:spAutoFit/>
          </a:bodyPr>
          <a:lstStyle/>
          <a:p>
            <a:r>
              <a:rPr lang="mn-MN" b="1" dirty="0" smtClean="0">
                <a:latin typeface="Arial" panose="020B0604020202020204" pitchFamily="34" charset="0"/>
                <a:cs typeface="Arial" panose="020B0604020202020204" pitchFamily="34" charset="0"/>
              </a:rPr>
              <a:t>Гүйцэтгэлийн зорилт №3.1.1</a:t>
            </a:r>
            <a:r>
              <a:rPr lang="mn-MN"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8" name="Rectangle 7"/>
          <p:cNvSpPr/>
          <p:nvPr/>
        </p:nvSpPr>
        <p:spPr>
          <a:xfrm>
            <a:off x="1290050" y="1852298"/>
            <a:ext cx="7272808" cy="954688"/>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Хүүхдийн хүсэл сонирхолд нийцүүлэн авьяасыг нь хөгжүүлж, мэргэжлийн чиг баримжаатай болгож, тодорхой түвшний мэдлэг, ур чадварыг эзэмшүүлнэ” заалтын хүрээнд:</a:t>
            </a:r>
            <a:endParaRPr lang="en-US" dirty="0">
              <a:latin typeface="Arial" panose="020B0604020202020204" pitchFamily="34" charset="0"/>
              <a:cs typeface="Arial" panose="020B0604020202020204" pitchFamily="34" charset="0"/>
            </a:endParaRPr>
          </a:p>
        </p:txBody>
      </p:sp>
      <p:sp>
        <p:nvSpPr>
          <p:cNvPr id="9" name="Rectangle 8"/>
          <p:cNvSpPr/>
          <p:nvPr/>
        </p:nvSpPr>
        <p:spPr>
          <a:xfrm>
            <a:off x="1290050" y="3253186"/>
            <a:ext cx="7098374" cy="1477328"/>
          </a:xfrm>
          <a:prstGeom prst="rect">
            <a:avLst/>
          </a:prstGeom>
        </p:spPr>
        <p:txBody>
          <a:bodyPr wrap="square">
            <a:spAutoFit/>
          </a:bodyPr>
          <a:lstStyle/>
          <a:p>
            <a:pPr algn="just"/>
            <a:r>
              <a:rPr lang="mn-MN" dirty="0"/>
              <a:t>2021-2022 оны хичээлийн жилд дүрслэх урлаг, гар урлал, техник технологийн чиглэлээр хүүхэд багачуудын авьяас чадвар, бүтээлч сэтгэхүйг хөгжүүлж, амьдралын арга ухаанд сургаж,  хөдөлмөр гоо зүйн хүмүүжил, мэргэжлийн чиг баримжаа олгоно.</a:t>
            </a:r>
            <a:endParaRPr lang="en-US" dirty="0"/>
          </a:p>
        </p:txBody>
      </p:sp>
      <p:sp>
        <p:nvSpPr>
          <p:cNvPr id="10" name="Rectangle 9"/>
          <p:cNvSpPr/>
          <p:nvPr/>
        </p:nvSpPr>
        <p:spPr>
          <a:xfrm>
            <a:off x="963757" y="2899283"/>
            <a:ext cx="5251309" cy="369332"/>
          </a:xfrm>
          <a:prstGeom prst="rect">
            <a:avLst/>
          </a:prstGeom>
        </p:spPr>
        <p:txBody>
          <a:bodyPr wrap="none">
            <a:spAutoFit/>
          </a:bodyPr>
          <a:lstStyle/>
          <a:p>
            <a:r>
              <a:rPr lang="mn-MN" i="1" dirty="0" smtClean="0">
                <a:latin typeface="Arial" panose="020B0604020202020204" pitchFamily="34" charset="0"/>
                <a:cs typeface="Arial" panose="020B0604020202020204" pitchFamily="34" charset="0"/>
              </a:rPr>
              <a:t>Гүйцэтгэлийн зорилтийг хэрэгжүүлэх №3.1.1 </a:t>
            </a:r>
            <a:endParaRPr lang="en-US" i="1" dirty="0">
              <a:latin typeface="Arial" panose="020B0604020202020204" pitchFamily="34" charset="0"/>
              <a:cs typeface="Arial" panose="020B0604020202020204" pitchFamily="34" charset="0"/>
            </a:endParaRPr>
          </a:p>
        </p:txBody>
      </p:sp>
      <p:sp>
        <p:nvSpPr>
          <p:cNvPr id="11" name="Rectangle 10"/>
          <p:cNvSpPr/>
          <p:nvPr/>
        </p:nvSpPr>
        <p:spPr>
          <a:xfrm>
            <a:off x="1290050" y="5238492"/>
            <a:ext cx="7272808" cy="1200329"/>
          </a:xfrm>
          <a:prstGeom prst="rect">
            <a:avLst/>
          </a:prstGeom>
        </p:spPr>
        <p:txBody>
          <a:bodyPr wrap="square">
            <a:spAutoFit/>
          </a:bodyPr>
          <a:lstStyle/>
          <a:p>
            <a:pPr algn="just"/>
            <a:r>
              <a:rPr lang="mn-MN" dirty="0"/>
              <a:t>Монголын хүүхдийн урлан бүтээх төвийн нэрэмжит уран зураг, гар урлал, монгол уран бичлэг, техник технологийн тэмцээн уралдаан үзэсгэлэнг улс, нийслэлийн ерөнхий боловсролын сургуулиудын дунд зохион байгуулна.</a:t>
            </a:r>
            <a:endParaRPr lang="en-US" dirty="0"/>
          </a:p>
        </p:txBody>
      </p:sp>
      <p:sp>
        <p:nvSpPr>
          <p:cNvPr id="13" name="Rectangle 12"/>
          <p:cNvSpPr/>
          <p:nvPr/>
        </p:nvSpPr>
        <p:spPr>
          <a:xfrm>
            <a:off x="981912" y="4730514"/>
            <a:ext cx="5187189" cy="369332"/>
          </a:xfrm>
          <a:prstGeom prst="rect">
            <a:avLst/>
          </a:prstGeom>
        </p:spPr>
        <p:txBody>
          <a:bodyPr wrap="none">
            <a:spAutoFit/>
          </a:bodyPr>
          <a:lstStyle/>
          <a:p>
            <a:r>
              <a:rPr lang="mn-MN" i="1" dirty="0" smtClean="0">
                <a:latin typeface="Arial" panose="020B0604020202020204" pitchFamily="34" charset="0"/>
                <a:cs typeface="Arial" panose="020B0604020202020204" pitchFamily="34" charset="0"/>
              </a:rPr>
              <a:t>Гүйцэтгэлийн зорилтийг хэрэгжүүлэх №3.1.2</a:t>
            </a:r>
            <a:endParaRPr lang="en-US" i="1" dirty="0">
              <a:latin typeface="Arial" panose="020B0604020202020204" pitchFamily="34" charset="0"/>
              <a:cs typeface="Arial" panose="020B0604020202020204" pitchFamily="34" charset="0"/>
            </a:endParaRPr>
          </a:p>
        </p:txBody>
      </p:sp>
      <p:sp>
        <p:nvSpPr>
          <p:cNvPr id="12" name="Rectangle 11"/>
          <p:cNvSpPr/>
          <p:nvPr/>
        </p:nvSpPr>
        <p:spPr>
          <a:xfrm>
            <a:off x="-36512" y="404664"/>
            <a:ext cx="8001834" cy="83099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r">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wrap="square">
            <a:spAutoFit/>
          </a:bodyPr>
          <a:lstStyle/>
          <a:p>
            <a:r>
              <a:rPr lang="mn-MN" sz="2400" b="1" dirty="0" smtClean="0">
                <a:latin typeface="Arial" panose="020B0604020202020204" pitchFamily="34" charset="0"/>
                <a:cs typeface="Arial" panose="020B0604020202020204" pitchFamily="34" charset="0"/>
              </a:rPr>
              <a:t>ХУУЛИАР </a:t>
            </a:r>
            <a:r>
              <a:rPr lang="mn-MN" sz="2400" b="1" dirty="0">
                <a:latin typeface="Arial" panose="020B0604020202020204" pitchFamily="34" charset="0"/>
                <a:cs typeface="Arial" panose="020B0604020202020204" pitchFamily="34" charset="0"/>
              </a:rPr>
              <a:t>ОЛГОСОН ЧИГ ҮҮРГИЙГ</a:t>
            </a:r>
            <a:br>
              <a:rPr lang="mn-MN" sz="2400" b="1" dirty="0">
                <a:latin typeface="Arial" panose="020B0604020202020204" pitchFamily="34" charset="0"/>
                <a:cs typeface="Arial" panose="020B0604020202020204" pitchFamily="34" charset="0"/>
              </a:rPr>
            </a:br>
            <a:r>
              <a:rPr lang="mn-MN" sz="2400" b="1" dirty="0">
                <a:latin typeface="Arial" panose="020B0604020202020204" pitchFamily="34" charset="0"/>
                <a:cs typeface="Arial" panose="020B0604020202020204" pitchFamily="34" charset="0"/>
              </a:rPr>
              <a:t>ХЭРЭГЖҮҮЛЭХ ЗОРИЛТ, АРГА ХЭМЖЭЭ</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0692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3757" y="561454"/>
            <a:ext cx="3323217" cy="369332"/>
          </a:xfrm>
          <a:prstGeom prst="rect">
            <a:avLst/>
          </a:prstGeom>
        </p:spPr>
        <p:txBody>
          <a:bodyPr wrap="none">
            <a:spAutoFit/>
          </a:bodyPr>
          <a:lstStyle/>
          <a:p>
            <a:r>
              <a:rPr lang="mn-MN" b="1" dirty="0" smtClean="0">
                <a:latin typeface="Arial" panose="020B0604020202020204" pitchFamily="34" charset="0"/>
                <a:cs typeface="Arial" panose="020B0604020202020204" pitchFamily="34" charset="0"/>
              </a:rPr>
              <a:t>Гүйцэтгэлийн зорилт №3.2</a:t>
            </a:r>
            <a:r>
              <a:rPr lang="mn-MN"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 name="Rectangle 4"/>
          <p:cNvSpPr/>
          <p:nvPr/>
        </p:nvSpPr>
        <p:spPr>
          <a:xfrm>
            <a:off x="1043608" y="2204864"/>
            <a:ext cx="5187189" cy="369332"/>
          </a:xfrm>
          <a:prstGeom prst="rect">
            <a:avLst/>
          </a:prstGeom>
        </p:spPr>
        <p:txBody>
          <a:bodyPr wrap="none">
            <a:spAutoFit/>
          </a:bodyPr>
          <a:lstStyle/>
          <a:p>
            <a:r>
              <a:rPr lang="mn-MN" i="1" dirty="0" smtClean="0">
                <a:latin typeface="Arial" panose="020B0604020202020204" pitchFamily="34" charset="0"/>
                <a:cs typeface="Arial" panose="020B0604020202020204" pitchFamily="34" charset="0"/>
              </a:rPr>
              <a:t>Гүйцэтгэлийн зорилтийг хэрэгжүүлэх №3.2.1</a:t>
            </a:r>
            <a:endParaRPr lang="en-US" i="1" dirty="0">
              <a:latin typeface="Arial" panose="020B0604020202020204" pitchFamily="34" charset="0"/>
              <a:cs typeface="Arial" panose="020B0604020202020204" pitchFamily="34" charset="0"/>
            </a:endParaRPr>
          </a:p>
        </p:txBody>
      </p:sp>
      <p:sp>
        <p:nvSpPr>
          <p:cNvPr id="6" name="Rectangle 5"/>
          <p:cNvSpPr/>
          <p:nvPr/>
        </p:nvSpPr>
        <p:spPr>
          <a:xfrm>
            <a:off x="1187624" y="930786"/>
            <a:ext cx="7344816" cy="1202070"/>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Ерөнхий боловсролын сургуулийн анги удирдсан болон мэргэжлийн багш нар, эцэг эх асран хамгаалагчидтай хамтран ажиллаж тэдэнд мэргэжлийн зөвлөгөө өгч, дэмжлэг үзүүлнэ” заалтын хүрээнд:</a:t>
            </a:r>
            <a:endParaRPr lang="en-US" dirty="0">
              <a:latin typeface="Arial" panose="020B0604020202020204" pitchFamily="34" charset="0"/>
              <a:cs typeface="Arial" panose="020B0604020202020204" pitchFamily="34" charset="0"/>
            </a:endParaRPr>
          </a:p>
        </p:txBody>
      </p:sp>
      <p:sp>
        <p:nvSpPr>
          <p:cNvPr id="7" name="Rectangle 6"/>
          <p:cNvSpPr/>
          <p:nvPr/>
        </p:nvSpPr>
        <p:spPr>
          <a:xfrm>
            <a:off x="1187624" y="2715110"/>
            <a:ext cx="7344816" cy="923330"/>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Ерөнхий боловсролын сургуулиудын дүрслэх урлаг, техник технологийн багш нартай хамтран ажиллах, туршлага солилцох тэмцээн уралдаан, үзэсгэлэн, өдөрлөг, сургалт зохион байгуулна.</a:t>
            </a:r>
            <a:endParaRPr lang="en-US" dirty="0">
              <a:latin typeface="Arial" panose="020B0604020202020204" pitchFamily="34" charset="0"/>
              <a:cs typeface="Arial" panose="020B0604020202020204" pitchFamily="34" charset="0"/>
            </a:endParaRPr>
          </a:p>
        </p:txBody>
      </p:sp>
      <p:sp>
        <p:nvSpPr>
          <p:cNvPr id="8" name="Rectangle 7"/>
          <p:cNvSpPr/>
          <p:nvPr/>
        </p:nvSpPr>
        <p:spPr>
          <a:xfrm>
            <a:off x="1187624" y="4437112"/>
            <a:ext cx="7344816" cy="646331"/>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“Хамтдаа хөгжье ” Эцэг эхийн оролцоог нэмэгдүүлэх нээлттэй өдөрлөг зохион байгуулна.</a:t>
            </a:r>
            <a:endParaRPr lang="en-US" dirty="0">
              <a:latin typeface="Arial" panose="020B0604020202020204" pitchFamily="34" charset="0"/>
              <a:cs typeface="Arial" panose="020B0604020202020204" pitchFamily="34" charset="0"/>
            </a:endParaRPr>
          </a:p>
        </p:txBody>
      </p:sp>
      <p:sp>
        <p:nvSpPr>
          <p:cNvPr id="10" name="Rectangle 9"/>
          <p:cNvSpPr/>
          <p:nvPr/>
        </p:nvSpPr>
        <p:spPr>
          <a:xfrm>
            <a:off x="1187624" y="4067780"/>
            <a:ext cx="5187189" cy="369332"/>
          </a:xfrm>
          <a:prstGeom prst="rect">
            <a:avLst/>
          </a:prstGeom>
        </p:spPr>
        <p:txBody>
          <a:bodyPr wrap="none">
            <a:spAutoFit/>
          </a:bodyPr>
          <a:lstStyle/>
          <a:p>
            <a:r>
              <a:rPr lang="mn-MN" i="1" dirty="0" smtClean="0">
                <a:latin typeface="Arial" panose="020B0604020202020204" pitchFamily="34" charset="0"/>
                <a:cs typeface="Arial" panose="020B0604020202020204" pitchFamily="34" charset="0"/>
              </a:rPr>
              <a:t>Гүйцэтгэлийн зорилтийг хэрэгжүүлэх №3.2.2</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1679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3757" y="561454"/>
            <a:ext cx="3323217" cy="369332"/>
          </a:xfrm>
          <a:prstGeom prst="rect">
            <a:avLst/>
          </a:prstGeom>
        </p:spPr>
        <p:txBody>
          <a:bodyPr wrap="none">
            <a:spAutoFit/>
          </a:bodyPr>
          <a:lstStyle/>
          <a:p>
            <a:r>
              <a:rPr lang="mn-MN" b="1" dirty="0" smtClean="0">
                <a:latin typeface="Arial" panose="020B0604020202020204" pitchFamily="34" charset="0"/>
                <a:cs typeface="Arial" panose="020B0604020202020204" pitchFamily="34" charset="0"/>
              </a:rPr>
              <a:t>Гүйцэтгэлийн зорилт №3.3</a:t>
            </a:r>
            <a:r>
              <a:rPr lang="mn-MN"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 name="Rectangle 4"/>
          <p:cNvSpPr/>
          <p:nvPr/>
        </p:nvSpPr>
        <p:spPr>
          <a:xfrm>
            <a:off x="1014906" y="2636912"/>
            <a:ext cx="5187189" cy="369332"/>
          </a:xfrm>
          <a:prstGeom prst="rect">
            <a:avLst/>
          </a:prstGeom>
        </p:spPr>
        <p:txBody>
          <a:bodyPr wrap="none">
            <a:spAutoFit/>
          </a:bodyPr>
          <a:lstStyle/>
          <a:p>
            <a:r>
              <a:rPr lang="mn-MN" i="1" dirty="0" smtClean="0">
                <a:latin typeface="Arial" panose="020B0604020202020204" pitchFamily="34" charset="0"/>
                <a:cs typeface="Arial" panose="020B0604020202020204" pitchFamily="34" charset="0"/>
              </a:rPr>
              <a:t>Гүйцэтгэлийн зорилтийг хэрэгжүүлэх №3.</a:t>
            </a:r>
            <a:r>
              <a:rPr lang="en-US" i="1" dirty="0" smtClean="0">
                <a:latin typeface="Arial" panose="020B0604020202020204" pitchFamily="34" charset="0"/>
                <a:cs typeface="Arial" panose="020B0604020202020204" pitchFamily="34" charset="0"/>
              </a:rPr>
              <a:t>3</a:t>
            </a:r>
            <a:endParaRPr lang="en-US" i="1" dirty="0">
              <a:latin typeface="Arial" panose="020B0604020202020204" pitchFamily="34" charset="0"/>
              <a:cs typeface="Arial" panose="020B0604020202020204" pitchFamily="34" charset="0"/>
            </a:endParaRPr>
          </a:p>
        </p:txBody>
      </p:sp>
      <p:sp>
        <p:nvSpPr>
          <p:cNvPr id="6" name="Rectangle 5"/>
          <p:cNvSpPr/>
          <p:nvPr/>
        </p:nvSpPr>
        <p:spPr>
          <a:xfrm>
            <a:off x="1115616" y="953653"/>
            <a:ext cx="7560840" cy="1477328"/>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Төв нь</a:t>
            </a:r>
            <a:r>
              <a:rPr lang="mn-MN" b="1" dirty="0">
                <a:latin typeface="Arial" panose="020B0604020202020204" pitchFamily="34" charset="0"/>
                <a:cs typeface="Arial" panose="020B0604020202020204" pitchFamily="34" charset="0"/>
              </a:rPr>
              <a:t> </a:t>
            </a:r>
            <a:r>
              <a:rPr lang="mn-MN" dirty="0">
                <a:latin typeface="Arial" panose="020B0604020202020204" pitchFamily="34" charset="0"/>
                <a:cs typeface="Arial" panose="020B0604020202020204" pitchFamily="34" charset="0"/>
              </a:rPr>
              <a:t>хүүхдийг мэргэжлийн чиг баримжаатай болгож тодорхой түвшний мэдлэг ур чадварыг эзэмшүүлэн өөрийн орны болон дэлхийн урлаг, соёлын өв уламжлал, шинжлэх ухаан, техникийн орчин үеийн дэвшилтэт технологид суурилсан гар урлал, техникийн, оюуны бүтээл туурвих хүсэл эрмэлзлэл, чадвартай болгоно. </a:t>
            </a:r>
            <a:endParaRPr lang="en-US" dirty="0">
              <a:latin typeface="Arial" panose="020B0604020202020204" pitchFamily="34" charset="0"/>
              <a:cs typeface="Arial" panose="020B0604020202020204" pitchFamily="34" charset="0"/>
            </a:endParaRPr>
          </a:p>
        </p:txBody>
      </p:sp>
      <p:sp>
        <p:nvSpPr>
          <p:cNvPr id="7" name="Rectangle 6"/>
          <p:cNvSpPr/>
          <p:nvPr/>
        </p:nvSpPr>
        <p:spPr>
          <a:xfrm>
            <a:off x="1115616" y="3068960"/>
            <a:ext cx="7560840" cy="1200329"/>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"Өв Соёлоо Дээдэлдэг Бүтээлч Монгол Хүүхдийн Төлөө" зорилтын хүрээнд олон улс болон улс, нийслэлийн хэмжээнд үндэсний бичиг соёл, өв уламжлалыг хүүхэд багачуудад сурталчлан таниулах олон талт ажлуудыг зохион байгуулна.</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27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5596" y="2996952"/>
            <a:ext cx="7704856" cy="923330"/>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Монгол Улсад суугаа Элчин сайдын яамдуудтай хамтран Нийслэлийн Ерөнхий боловсролын сургуулийн хүүхдүүдийн уран бүтээлийн үзэсгэлэн, уралдааныг зохион байгуулна.</a:t>
            </a:r>
            <a:endParaRPr lang="en-US" dirty="0">
              <a:latin typeface="Arial" panose="020B0604020202020204" pitchFamily="34" charset="0"/>
              <a:cs typeface="Arial" panose="020B0604020202020204" pitchFamily="34" charset="0"/>
            </a:endParaRPr>
          </a:p>
        </p:txBody>
      </p:sp>
      <p:sp>
        <p:nvSpPr>
          <p:cNvPr id="5" name="Rectangle 4"/>
          <p:cNvSpPr/>
          <p:nvPr/>
        </p:nvSpPr>
        <p:spPr>
          <a:xfrm>
            <a:off x="827584" y="2420888"/>
            <a:ext cx="5187189" cy="369332"/>
          </a:xfrm>
          <a:prstGeom prst="rect">
            <a:avLst/>
          </a:prstGeom>
        </p:spPr>
        <p:txBody>
          <a:bodyPr wrap="none">
            <a:spAutoFit/>
          </a:bodyPr>
          <a:lstStyle/>
          <a:p>
            <a:r>
              <a:rPr lang="mn-MN" i="1" dirty="0" smtClean="0">
                <a:latin typeface="Arial" panose="020B0604020202020204" pitchFamily="34" charset="0"/>
                <a:cs typeface="Arial" panose="020B0604020202020204" pitchFamily="34" charset="0"/>
              </a:rPr>
              <a:t>Гүйцэтгэлийн зорилтийг хэрэгжүүлэх №3.</a:t>
            </a:r>
            <a:r>
              <a:rPr lang="en-US" i="1" dirty="0" smtClean="0">
                <a:latin typeface="Arial" panose="020B0604020202020204" pitchFamily="34" charset="0"/>
                <a:cs typeface="Arial" panose="020B0604020202020204" pitchFamily="34" charset="0"/>
              </a:rPr>
              <a:t>4</a:t>
            </a:r>
            <a:r>
              <a:rPr lang="mn-MN" i="1" dirty="0" smtClean="0">
                <a:latin typeface="Arial" panose="020B0604020202020204" pitchFamily="34" charset="0"/>
                <a:cs typeface="Arial" panose="020B0604020202020204" pitchFamily="34" charset="0"/>
              </a:rPr>
              <a:t>.1</a:t>
            </a:r>
            <a:endParaRPr lang="en-US" i="1" dirty="0">
              <a:latin typeface="Arial" panose="020B0604020202020204" pitchFamily="34" charset="0"/>
              <a:cs typeface="Arial" panose="020B0604020202020204" pitchFamily="34" charset="0"/>
            </a:endParaRPr>
          </a:p>
        </p:txBody>
      </p:sp>
      <p:sp>
        <p:nvSpPr>
          <p:cNvPr id="6" name="Rectangle 5"/>
          <p:cNvSpPr/>
          <p:nvPr/>
        </p:nvSpPr>
        <p:spPr>
          <a:xfrm>
            <a:off x="827584" y="476672"/>
            <a:ext cx="3323217" cy="369332"/>
          </a:xfrm>
          <a:prstGeom prst="rect">
            <a:avLst/>
          </a:prstGeom>
        </p:spPr>
        <p:txBody>
          <a:bodyPr wrap="none">
            <a:spAutoFit/>
          </a:bodyPr>
          <a:lstStyle/>
          <a:p>
            <a:r>
              <a:rPr lang="mn-MN" b="1" dirty="0" smtClean="0">
                <a:latin typeface="Arial" panose="020B0604020202020204" pitchFamily="34" charset="0"/>
                <a:cs typeface="Arial" panose="020B0604020202020204" pitchFamily="34" charset="0"/>
              </a:rPr>
              <a:t>Гүйцэтгэлийн зорилт №3.</a:t>
            </a:r>
            <a:r>
              <a:rPr lang="en-US" b="1" dirty="0" smtClean="0">
                <a:latin typeface="Arial" panose="020B0604020202020204" pitchFamily="34" charset="0"/>
                <a:cs typeface="Arial" panose="020B0604020202020204" pitchFamily="34" charset="0"/>
              </a:rPr>
              <a:t>4</a:t>
            </a:r>
            <a:r>
              <a:rPr lang="mn-MN"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7" name="Rectangle 6"/>
          <p:cNvSpPr/>
          <p:nvPr/>
        </p:nvSpPr>
        <p:spPr>
          <a:xfrm>
            <a:off x="935596" y="980728"/>
            <a:ext cx="7488832" cy="1200329"/>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Төв нь үндсэн зорилт чиг үүргээ хэрэгжүүлэх асуудлаар өөрийн орны болон гадаад улс орнуудын төрийн болон төрийн бус байгууллага, иргэнтэй хууль тогтоомжийн хүрээнд харилцан хамтарч ажиллана. </a:t>
            </a:r>
            <a:endParaRPr lang="en-US" dirty="0">
              <a:latin typeface="Arial" panose="020B0604020202020204" pitchFamily="34" charset="0"/>
              <a:cs typeface="Arial" panose="020B0604020202020204" pitchFamily="34" charset="0"/>
            </a:endParaRPr>
          </a:p>
        </p:txBody>
      </p:sp>
      <p:sp>
        <p:nvSpPr>
          <p:cNvPr id="8" name="Rectangle 7"/>
          <p:cNvSpPr/>
          <p:nvPr/>
        </p:nvSpPr>
        <p:spPr>
          <a:xfrm>
            <a:off x="935596" y="4653136"/>
            <a:ext cx="7596844" cy="923330"/>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Төрийн болон төрийн бус байгууллагуудтай хамтран соёлын олон талт арга хэмжээг санаачлан зохион байгуулж, төвийн үйл ажиллагааг сурталчлан өргөжүүлнэ.</a:t>
            </a:r>
            <a:endParaRPr lang="en-US" dirty="0">
              <a:latin typeface="Arial" panose="020B0604020202020204" pitchFamily="34" charset="0"/>
              <a:cs typeface="Arial" panose="020B0604020202020204" pitchFamily="34" charset="0"/>
            </a:endParaRPr>
          </a:p>
        </p:txBody>
      </p:sp>
      <p:sp>
        <p:nvSpPr>
          <p:cNvPr id="9" name="Rectangle 8"/>
          <p:cNvSpPr/>
          <p:nvPr/>
        </p:nvSpPr>
        <p:spPr>
          <a:xfrm>
            <a:off x="984611" y="4149080"/>
            <a:ext cx="5187189" cy="369332"/>
          </a:xfrm>
          <a:prstGeom prst="rect">
            <a:avLst/>
          </a:prstGeom>
        </p:spPr>
        <p:txBody>
          <a:bodyPr wrap="none">
            <a:spAutoFit/>
          </a:bodyPr>
          <a:lstStyle/>
          <a:p>
            <a:r>
              <a:rPr lang="mn-MN" i="1" dirty="0" smtClean="0">
                <a:latin typeface="Arial" panose="020B0604020202020204" pitchFamily="34" charset="0"/>
                <a:cs typeface="Arial" panose="020B0604020202020204" pitchFamily="34" charset="0"/>
              </a:rPr>
              <a:t>Гүйцэтгэлийн зорилтийг хэрэгжүүлэх №3.</a:t>
            </a:r>
            <a:r>
              <a:rPr lang="en-US" i="1" dirty="0" smtClean="0">
                <a:latin typeface="Arial" panose="020B0604020202020204" pitchFamily="34" charset="0"/>
                <a:cs typeface="Arial" panose="020B0604020202020204" pitchFamily="34" charset="0"/>
              </a:rPr>
              <a:t>4</a:t>
            </a:r>
            <a:r>
              <a:rPr lang="mn-MN" i="1" dirty="0" smtClean="0">
                <a:latin typeface="Arial" panose="020B0604020202020204" pitchFamily="34" charset="0"/>
                <a:cs typeface="Arial" panose="020B0604020202020204" pitchFamily="34" charset="0"/>
              </a:rPr>
              <a:t>.2</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8752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9612" y="620688"/>
            <a:ext cx="7344816" cy="646331"/>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Сургалт явуулах орчин бүрдсэн, сургалтын хэрэглэгдхүүн бүрэн анги танхимд сургалт явуулна. </a:t>
            </a:r>
            <a:endParaRPr lang="en-US" dirty="0">
              <a:latin typeface="Arial" panose="020B0604020202020204" pitchFamily="34" charset="0"/>
              <a:cs typeface="Arial" panose="020B0604020202020204" pitchFamily="34" charset="0"/>
            </a:endParaRPr>
          </a:p>
        </p:txBody>
      </p:sp>
      <p:sp>
        <p:nvSpPr>
          <p:cNvPr id="5" name="Rectangle 4"/>
          <p:cNvSpPr/>
          <p:nvPr/>
        </p:nvSpPr>
        <p:spPr>
          <a:xfrm>
            <a:off x="827584" y="332656"/>
            <a:ext cx="3323217" cy="369332"/>
          </a:xfrm>
          <a:prstGeom prst="rect">
            <a:avLst/>
          </a:prstGeom>
        </p:spPr>
        <p:txBody>
          <a:bodyPr wrap="none">
            <a:spAutoFit/>
          </a:bodyPr>
          <a:lstStyle/>
          <a:p>
            <a:r>
              <a:rPr lang="mn-MN" b="1" dirty="0" smtClean="0">
                <a:latin typeface="Arial" panose="020B0604020202020204" pitchFamily="34" charset="0"/>
                <a:cs typeface="Arial" panose="020B0604020202020204" pitchFamily="34" charset="0"/>
              </a:rPr>
              <a:t>Гүйцэтгэлийн зорилт №3.</a:t>
            </a:r>
            <a:r>
              <a:rPr lang="mn-MN" b="1" dirty="0">
                <a:latin typeface="Arial" panose="020B0604020202020204" pitchFamily="34" charset="0"/>
                <a:cs typeface="Arial" panose="020B0604020202020204" pitchFamily="34" charset="0"/>
              </a:rPr>
              <a:t>5</a:t>
            </a:r>
            <a:r>
              <a:rPr lang="mn-MN"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6" name="Rectangle 5"/>
          <p:cNvSpPr/>
          <p:nvPr/>
        </p:nvSpPr>
        <p:spPr>
          <a:xfrm>
            <a:off x="899592" y="1291306"/>
            <a:ext cx="4994829" cy="369332"/>
          </a:xfrm>
          <a:prstGeom prst="rect">
            <a:avLst/>
          </a:prstGeom>
        </p:spPr>
        <p:txBody>
          <a:bodyPr wrap="none">
            <a:spAutoFit/>
          </a:bodyPr>
          <a:lstStyle/>
          <a:p>
            <a:r>
              <a:rPr lang="mn-MN" i="1" dirty="0" smtClean="0">
                <a:latin typeface="Arial" panose="020B0604020202020204" pitchFamily="34" charset="0"/>
                <a:cs typeface="Arial" panose="020B0604020202020204" pitchFamily="34" charset="0"/>
              </a:rPr>
              <a:t>Гүйцэтгэлийн зорилтийг хэрэгжүүлэх №3.</a:t>
            </a:r>
            <a:r>
              <a:rPr lang="mn-MN" i="1" dirty="0">
                <a:latin typeface="Arial" panose="020B0604020202020204" pitchFamily="34" charset="0"/>
                <a:cs typeface="Arial" panose="020B0604020202020204" pitchFamily="34" charset="0"/>
              </a:rPr>
              <a:t>5</a:t>
            </a:r>
            <a:endParaRPr lang="en-US" i="1" dirty="0">
              <a:latin typeface="Arial" panose="020B0604020202020204" pitchFamily="34" charset="0"/>
              <a:cs typeface="Arial" panose="020B0604020202020204" pitchFamily="34" charset="0"/>
            </a:endParaRPr>
          </a:p>
        </p:txBody>
      </p:sp>
      <p:sp>
        <p:nvSpPr>
          <p:cNvPr id="7" name="Rectangle 6"/>
          <p:cNvSpPr/>
          <p:nvPr/>
        </p:nvSpPr>
        <p:spPr>
          <a:xfrm>
            <a:off x="1079612" y="1556792"/>
            <a:ext cx="7344816" cy="1200329"/>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Хүүхэд хамгааллын бодлогыг хэрэгжүүлж, хүүхдийг гэмт хэрэг зөрчлөөс урьдчилан сэргийлэх, болзошгүй аюул ослоос хамгаалах зорилгоор холбогдох мэргэжлийн хүмүүсээр сургалт зохион байгуулна.</a:t>
            </a:r>
            <a:endParaRPr lang="en-US" dirty="0">
              <a:latin typeface="Arial" panose="020B0604020202020204" pitchFamily="34" charset="0"/>
              <a:cs typeface="Arial" panose="020B0604020202020204" pitchFamily="34" charset="0"/>
            </a:endParaRPr>
          </a:p>
        </p:txBody>
      </p:sp>
      <p:sp>
        <p:nvSpPr>
          <p:cNvPr id="8" name="Rectangle 7"/>
          <p:cNvSpPr/>
          <p:nvPr/>
        </p:nvSpPr>
        <p:spPr>
          <a:xfrm>
            <a:off x="1079612" y="3231181"/>
            <a:ext cx="7344816" cy="1200329"/>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Байгууллагын үйл ажиллагааг сурталчлах зорилгоор багш, суралцагчдын хамтарсан, бие даасан бүтээлийн үзэсгэлэн гаргаж, өөрийн оронд болон гадаад улс оронд зохиогдох уралдаан тэмцээнд тогтмол оролцуулна.</a:t>
            </a:r>
            <a:endParaRPr lang="en-US" dirty="0">
              <a:latin typeface="Arial" panose="020B0604020202020204" pitchFamily="34" charset="0"/>
              <a:cs typeface="Arial" panose="020B0604020202020204" pitchFamily="34" charset="0"/>
            </a:endParaRPr>
          </a:p>
        </p:txBody>
      </p:sp>
      <p:sp>
        <p:nvSpPr>
          <p:cNvPr id="9" name="Rectangle 8"/>
          <p:cNvSpPr/>
          <p:nvPr/>
        </p:nvSpPr>
        <p:spPr>
          <a:xfrm>
            <a:off x="899591" y="2996952"/>
            <a:ext cx="3323217" cy="369332"/>
          </a:xfrm>
          <a:prstGeom prst="rect">
            <a:avLst/>
          </a:prstGeom>
        </p:spPr>
        <p:txBody>
          <a:bodyPr wrap="none">
            <a:spAutoFit/>
          </a:bodyPr>
          <a:lstStyle/>
          <a:p>
            <a:r>
              <a:rPr lang="mn-MN" b="1" dirty="0" smtClean="0">
                <a:latin typeface="Arial" panose="020B0604020202020204" pitchFamily="34" charset="0"/>
                <a:cs typeface="Arial" panose="020B0604020202020204" pitchFamily="34" charset="0"/>
              </a:rPr>
              <a:t>Гүйцэтгэлийн зорилт №3.6</a:t>
            </a:r>
            <a:r>
              <a:rPr lang="mn-MN"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10" name="Rectangle 9"/>
          <p:cNvSpPr/>
          <p:nvPr/>
        </p:nvSpPr>
        <p:spPr>
          <a:xfrm>
            <a:off x="1079612" y="4950858"/>
            <a:ext cx="7344816" cy="646331"/>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Олон улсын наадам, үзэсгэлэн, уралдаанд багш, сурагчдыг дэмжиж  идэвхитэй оролцуулна.</a:t>
            </a:r>
            <a:endParaRPr lang="en-US" dirty="0">
              <a:latin typeface="Arial" panose="020B0604020202020204" pitchFamily="34" charset="0"/>
              <a:cs typeface="Arial" panose="020B0604020202020204" pitchFamily="34" charset="0"/>
            </a:endParaRPr>
          </a:p>
        </p:txBody>
      </p:sp>
      <p:sp>
        <p:nvSpPr>
          <p:cNvPr id="11" name="Rectangle 10"/>
          <p:cNvSpPr/>
          <p:nvPr/>
        </p:nvSpPr>
        <p:spPr>
          <a:xfrm>
            <a:off x="899591" y="4653136"/>
            <a:ext cx="5187189" cy="369332"/>
          </a:xfrm>
          <a:prstGeom prst="rect">
            <a:avLst/>
          </a:prstGeom>
        </p:spPr>
        <p:txBody>
          <a:bodyPr wrap="none">
            <a:spAutoFit/>
          </a:bodyPr>
          <a:lstStyle/>
          <a:p>
            <a:r>
              <a:rPr lang="mn-MN" i="1" dirty="0" smtClean="0">
                <a:latin typeface="Arial" panose="020B0604020202020204" pitchFamily="34" charset="0"/>
                <a:cs typeface="Arial" panose="020B0604020202020204" pitchFamily="34" charset="0"/>
              </a:rPr>
              <a:t>Гүйцэтгэлийн зорилтийг хэрэгжүүлэх №3.6.1</a:t>
            </a:r>
            <a:endParaRPr lang="en-US" i="1" dirty="0">
              <a:latin typeface="Arial" panose="020B0604020202020204" pitchFamily="34" charset="0"/>
              <a:cs typeface="Arial" panose="020B0604020202020204" pitchFamily="34" charset="0"/>
            </a:endParaRPr>
          </a:p>
        </p:txBody>
      </p:sp>
      <p:sp>
        <p:nvSpPr>
          <p:cNvPr id="12" name="Rectangle 11"/>
          <p:cNvSpPr/>
          <p:nvPr/>
        </p:nvSpPr>
        <p:spPr>
          <a:xfrm>
            <a:off x="1079612" y="5934670"/>
            <a:ext cx="7344816" cy="646331"/>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Төвийн багш нарын “УРЛАГ БА УРЛАХУЙ” шилдэг уран бүтээлийн үзэсгэлэн зохион байгуулна.</a:t>
            </a:r>
            <a:endParaRPr lang="en-US" dirty="0">
              <a:latin typeface="Arial" panose="020B0604020202020204" pitchFamily="34" charset="0"/>
              <a:cs typeface="Arial" panose="020B0604020202020204" pitchFamily="34" charset="0"/>
            </a:endParaRPr>
          </a:p>
        </p:txBody>
      </p:sp>
      <p:sp>
        <p:nvSpPr>
          <p:cNvPr id="13" name="Rectangle 12"/>
          <p:cNvSpPr/>
          <p:nvPr/>
        </p:nvSpPr>
        <p:spPr>
          <a:xfrm>
            <a:off x="899592" y="5623691"/>
            <a:ext cx="5187189" cy="369332"/>
          </a:xfrm>
          <a:prstGeom prst="rect">
            <a:avLst/>
          </a:prstGeom>
        </p:spPr>
        <p:txBody>
          <a:bodyPr wrap="none">
            <a:spAutoFit/>
          </a:bodyPr>
          <a:lstStyle/>
          <a:p>
            <a:r>
              <a:rPr lang="mn-MN" i="1" dirty="0" smtClean="0">
                <a:latin typeface="Arial" panose="020B0604020202020204" pitchFamily="34" charset="0"/>
                <a:cs typeface="Arial" panose="020B0604020202020204" pitchFamily="34" charset="0"/>
              </a:rPr>
              <a:t>Гүйцэтгэлийн зорилтийг хэрэгжүүлэх </a:t>
            </a:r>
            <a:r>
              <a:rPr lang="mn-MN" i="1" smtClean="0">
                <a:latin typeface="Arial" panose="020B0604020202020204" pitchFamily="34" charset="0"/>
                <a:cs typeface="Arial" panose="020B0604020202020204" pitchFamily="34" charset="0"/>
              </a:rPr>
              <a:t>№3.6.2</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3160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1977958"/>
            <a:ext cx="7560840" cy="646331"/>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Байгууллагын үйл ажиллагааг хэвлэл мэдээллийн хэрэгслээр сурталчлах</a:t>
            </a:r>
            <a:endParaRPr lang="en-US" dirty="0">
              <a:latin typeface="Arial" panose="020B0604020202020204" pitchFamily="34" charset="0"/>
              <a:cs typeface="Arial" panose="020B0604020202020204" pitchFamily="34" charset="0"/>
            </a:endParaRPr>
          </a:p>
        </p:txBody>
      </p:sp>
      <p:sp>
        <p:nvSpPr>
          <p:cNvPr id="5" name="Rectangle 4"/>
          <p:cNvSpPr/>
          <p:nvPr/>
        </p:nvSpPr>
        <p:spPr>
          <a:xfrm>
            <a:off x="971600" y="3105835"/>
            <a:ext cx="6840760" cy="369332"/>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Байгууллагын гадаад харилцаа хамтын ажиллагааг хөгжүүлэх</a:t>
            </a:r>
            <a:endParaRPr lang="en-US" dirty="0">
              <a:latin typeface="Arial" panose="020B0604020202020204" pitchFamily="34" charset="0"/>
              <a:cs typeface="Arial" panose="020B0604020202020204" pitchFamily="34" charset="0"/>
            </a:endParaRPr>
          </a:p>
        </p:txBody>
      </p:sp>
      <p:sp>
        <p:nvSpPr>
          <p:cNvPr id="3" name="Rectangle 2"/>
          <p:cNvSpPr/>
          <p:nvPr/>
        </p:nvSpPr>
        <p:spPr>
          <a:xfrm>
            <a:off x="971600" y="3890665"/>
            <a:ext cx="7560840" cy="646331"/>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Төсөв санхүүгийн үйл ажиллагааг төлөвлөх, хэрэгжүүлэх, хэмнэлттэй зарцуулах, өглөг авлагагүй ажиллах</a:t>
            </a:r>
            <a:endParaRPr lang="en-US" dirty="0">
              <a:latin typeface="Arial" panose="020B0604020202020204" pitchFamily="34" charset="0"/>
              <a:cs typeface="Arial" panose="020B0604020202020204" pitchFamily="34" charset="0"/>
            </a:endParaRPr>
          </a:p>
        </p:txBody>
      </p:sp>
      <p:sp>
        <p:nvSpPr>
          <p:cNvPr id="6" name="Rectangle 5"/>
          <p:cNvSpPr/>
          <p:nvPr/>
        </p:nvSpPr>
        <p:spPr>
          <a:xfrm>
            <a:off x="971600" y="4536996"/>
            <a:ext cx="7560840" cy="646331"/>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“UB.ERP” системийн </a:t>
            </a:r>
            <a:r>
              <a:rPr lang="mn-MN" b="1" dirty="0">
                <a:latin typeface="Arial" panose="020B0604020202020204" pitchFamily="34" charset="0"/>
                <a:cs typeface="Arial" panose="020B0604020202020204" pitchFamily="34" charset="0"/>
              </a:rPr>
              <a:t>Үндсэн хөрөнгө бүртгэл </a:t>
            </a:r>
            <a:r>
              <a:rPr lang="mn-MN" dirty="0">
                <a:latin typeface="Arial" panose="020B0604020202020204" pitchFamily="34" charset="0"/>
                <a:cs typeface="Arial" panose="020B0604020202020204" pitchFamily="34" charset="0"/>
              </a:rPr>
              <a:t>дэд системийн ашиглалтыг бүрэн хариуцаж ажиллах</a:t>
            </a:r>
            <a:endParaRPr lang="en-US" dirty="0">
              <a:latin typeface="Arial" panose="020B0604020202020204" pitchFamily="34" charset="0"/>
              <a:cs typeface="Arial" panose="020B0604020202020204" pitchFamily="34" charset="0"/>
            </a:endParaRPr>
          </a:p>
        </p:txBody>
      </p:sp>
      <p:sp>
        <p:nvSpPr>
          <p:cNvPr id="7" name="Rectangle 6"/>
          <p:cNvSpPr/>
          <p:nvPr/>
        </p:nvSpPr>
        <p:spPr>
          <a:xfrm>
            <a:off x="739826" y="1608626"/>
            <a:ext cx="3652154" cy="369332"/>
          </a:xfrm>
          <a:prstGeom prst="rect">
            <a:avLst/>
          </a:prstGeom>
        </p:spPr>
        <p:txBody>
          <a:bodyPr wrap="none">
            <a:spAutoFit/>
          </a:bodyPr>
          <a:lstStyle/>
          <a:p>
            <a:r>
              <a:rPr lang="mn-MN" b="1" i="1" dirty="0" smtClean="0">
                <a:latin typeface="Arial" panose="020B0604020202020204" pitchFamily="34" charset="0"/>
                <a:cs typeface="Arial" panose="020B0604020202020204" pitchFamily="34" charset="0"/>
              </a:rPr>
              <a:t>Хэвлэл мэдээлэл, олон нийт:</a:t>
            </a:r>
            <a:endParaRPr lang="en-US" b="1" i="1" dirty="0">
              <a:latin typeface="Arial" panose="020B0604020202020204" pitchFamily="34" charset="0"/>
              <a:cs typeface="Arial" panose="020B0604020202020204" pitchFamily="34" charset="0"/>
            </a:endParaRPr>
          </a:p>
        </p:txBody>
      </p:sp>
      <p:sp>
        <p:nvSpPr>
          <p:cNvPr id="8" name="Rectangle 7"/>
          <p:cNvSpPr/>
          <p:nvPr/>
        </p:nvSpPr>
        <p:spPr>
          <a:xfrm>
            <a:off x="739826" y="2736503"/>
            <a:ext cx="6264696" cy="369332"/>
          </a:xfrm>
          <a:prstGeom prst="rect">
            <a:avLst/>
          </a:prstGeom>
        </p:spPr>
        <p:txBody>
          <a:bodyPr wrap="square">
            <a:spAutoFit/>
          </a:bodyPr>
          <a:lstStyle/>
          <a:p>
            <a:r>
              <a:rPr lang="mn-MN" b="1" i="1" dirty="0" smtClean="0">
                <a:latin typeface="Arial" panose="020B0604020202020204" pitchFamily="34" charset="0"/>
                <a:cs typeface="Arial" panose="020B0604020202020204" pitchFamily="34" charset="0"/>
              </a:rPr>
              <a:t>Гадаад харилцаа, хамтын ажиллагаа:</a:t>
            </a:r>
            <a:endParaRPr lang="en-US" b="1" i="1" dirty="0">
              <a:latin typeface="Arial" panose="020B0604020202020204" pitchFamily="34" charset="0"/>
              <a:cs typeface="Arial" panose="020B0604020202020204" pitchFamily="34" charset="0"/>
            </a:endParaRPr>
          </a:p>
        </p:txBody>
      </p:sp>
      <p:sp>
        <p:nvSpPr>
          <p:cNvPr id="9" name="Rectangle 8"/>
          <p:cNvSpPr/>
          <p:nvPr/>
        </p:nvSpPr>
        <p:spPr>
          <a:xfrm>
            <a:off x="739826" y="3604238"/>
            <a:ext cx="3816424" cy="369332"/>
          </a:xfrm>
          <a:prstGeom prst="rect">
            <a:avLst/>
          </a:prstGeom>
        </p:spPr>
        <p:txBody>
          <a:bodyPr wrap="square">
            <a:spAutoFit/>
          </a:bodyPr>
          <a:lstStyle/>
          <a:p>
            <a:r>
              <a:rPr lang="mn-MN" b="1" i="1" dirty="0" smtClean="0">
                <a:latin typeface="Arial" panose="020B0604020202020204" pitchFamily="34" charset="0"/>
                <a:cs typeface="Arial" panose="020B0604020202020204" pitchFamily="34" charset="0"/>
              </a:rPr>
              <a:t>Төсөв, санхүү:</a:t>
            </a:r>
            <a:endParaRPr lang="en-US" b="1" i="1" dirty="0">
              <a:latin typeface="Arial" panose="020B0604020202020204" pitchFamily="34" charset="0"/>
              <a:cs typeface="Arial" panose="020B0604020202020204" pitchFamily="34" charset="0"/>
            </a:endParaRPr>
          </a:p>
        </p:txBody>
      </p:sp>
      <p:sp>
        <p:nvSpPr>
          <p:cNvPr id="10" name="Rectangle 9"/>
          <p:cNvSpPr/>
          <p:nvPr/>
        </p:nvSpPr>
        <p:spPr>
          <a:xfrm>
            <a:off x="739826" y="5183327"/>
            <a:ext cx="3609899" cy="369332"/>
          </a:xfrm>
          <a:prstGeom prst="rect">
            <a:avLst/>
          </a:prstGeom>
        </p:spPr>
        <p:txBody>
          <a:bodyPr wrap="none">
            <a:spAutoFit/>
          </a:bodyPr>
          <a:lstStyle/>
          <a:p>
            <a:r>
              <a:rPr lang="mn-MN" b="1" i="1" dirty="0" smtClean="0">
                <a:latin typeface="Arial" panose="020B0604020202020204" pitchFamily="34" charset="0"/>
                <a:cs typeface="Arial" panose="020B0604020202020204" pitchFamily="34" charset="0"/>
              </a:rPr>
              <a:t>Хяналт-шинжилгээ, үнэлгээ:</a:t>
            </a:r>
            <a:endParaRPr lang="en-US" b="1" i="1" dirty="0">
              <a:latin typeface="Arial" panose="020B0604020202020204" pitchFamily="34" charset="0"/>
              <a:cs typeface="Arial" panose="020B0604020202020204" pitchFamily="34" charset="0"/>
            </a:endParaRPr>
          </a:p>
        </p:txBody>
      </p:sp>
      <p:sp>
        <p:nvSpPr>
          <p:cNvPr id="11" name="Rectangle 10"/>
          <p:cNvSpPr/>
          <p:nvPr/>
        </p:nvSpPr>
        <p:spPr>
          <a:xfrm>
            <a:off x="971600" y="5586537"/>
            <a:ext cx="7560840" cy="646331"/>
          </a:xfrm>
          <a:prstGeom prst="rect">
            <a:avLst/>
          </a:prstGeom>
        </p:spPr>
        <p:txBody>
          <a:bodyPr wrap="square">
            <a:spAutoFit/>
          </a:bodyPr>
          <a:lstStyle/>
          <a:p>
            <a:pPr algn="just"/>
            <a:r>
              <a:rPr lang="mn-MN" dirty="0">
                <a:latin typeface="Arial" panose="020B0604020202020204" pitchFamily="34" charset="0"/>
                <a:cs typeface="Arial" panose="020B0604020202020204" pitchFamily="34" charset="0"/>
              </a:rPr>
              <a:t>Бодлогын баримт бичгийн хэрэгжилт болон Хууль тогтоомж, тогтоол шийдвэрийн хэрэгжилтэд хяналт шинжилгээ үнэлгээ хийх </a:t>
            </a:r>
            <a:endParaRPr lang="en-US" dirty="0">
              <a:latin typeface="Arial" panose="020B0604020202020204" pitchFamily="34" charset="0"/>
              <a:cs typeface="Arial" panose="020B0604020202020204" pitchFamily="34" charset="0"/>
            </a:endParaRPr>
          </a:p>
        </p:txBody>
      </p:sp>
      <p:sp>
        <p:nvSpPr>
          <p:cNvPr id="12" name="Rectangle 11"/>
          <p:cNvSpPr/>
          <p:nvPr/>
        </p:nvSpPr>
        <p:spPr>
          <a:xfrm>
            <a:off x="-36512" y="425293"/>
            <a:ext cx="8001834" cy="83099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r">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wrap="square">
            <a:spAutoFit/>
          </a:bodyPr>
          <a:lstStyle/>
          <a:p>
            <a:r>
              <a:rPr lang="mn-MN" sz="2400" b="1" dirty="0" smtClean="0">
                <a:latin typeface="Arial" panose="020B0604020202020204" pitchFamily="34" charset="0"/>
                <a:cs typeface="Arial" panose="020B0604020202020204" pitchFamily="34" charset="0"/>
              </a:rPr>
              <a:t>ХУУЛИАР ОЛГОСОН </a:t>
            </a:r>
            <a:r>
              <a:rPr lang="mn-MN" sz="2400" b="1" dirty="0">
                <a:latin typeface="Arial" panose="020B0604020202020204" pitchFamily="34" charset="0"/>
                <a:cs typeface="Arial" panose="020B0604020202020204" pitchFamily="34" charset="0"/>
              </a:rPr>
              <a:t>НИЙТЛЭГ ЧИГ ҮҮРГИЙГ </a:t>
            </a:r>
            <a:br>
              <a:rPr lang="mn-MN" sz="2400" b="1" dirty="0">
                <a:latin typeface="Arial" panose="020B0604020202020204" pitchFamily="34" charset="0"/>
                <a:cs typeface="Arial" panose="020B0604020202020204" pitchFamily="34" charset="0"/>
              </a:rPr>
            </a:br>
            <a:r>
              <a:rPr lang="mn-MN" sz="2400" b="1" dirty="0">
                <a:latin typeface="Arial" panose="020B0604020202020204" pitchFamily="34" charset="0"/>
                <a:cs typeface="Arial" panose="020B0604020202020204" pitchFamily="34" charset="0"/>
              </a:rPr>
              <a:t>ХЭРЭГЖҮҮЛЭХ ЗОРИЛТ, АРГА ХЭМЖЭЭ</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3657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200</TotalTime>
  <Words>806</Words>
  <Application>Microsoft Office PowerPoint</Application>
  <PresentationFormat>On-screen Show (4:3)</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Slipstream</vt:lpstr>
      <vt:lpstr>МОНГОЛЫН ХҮҮХДИЙН УРЛАН БҮТЭЭХ ТӨВ</vt:lpstr>
      <vt:lpstr>Нийслэлийн алслагдсан дүүрэг хороодод төвийн салбар дугуйланг ажиллуулж, сургалтын чанар хүртээмжийг сайжруулна.</vt:lpstr>
      <vt:lpstr>Багшийн мэдлэг, мэргэжлийн ур чадвар, заах аргыг сайжруулах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22</cp:revision>
  <dcterms:created xsi:type="dcterms:W3CDTF">2021-01-13T00:47:44Z</dcterms:created>
  <dcterms:modified xsi:type="dcterms:W3CDTF">2021-01-13T04:29:27Z</dcterms:modified>
</cp:coreProperties>
</file>